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66" r:id="rId5"/>
    <p:sldId id="270" r:id="rId6"/>
    <p:sldId id="269" r:id="rId7"/>
    <p:sldId id="259" r:id="rId8"/>
    <p:sldId id="262" r:id="rId9"/>
    <p:sldId id="263" r:id="rId10"/>
    <p:sldId id="264" r:id="rId11"/>
    <p:sldId id="258" r:id="rId12"/>
    <p:sldId id="260" r:id="rId13"/>
    <p:sldId id="2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E41255-9FA1-4504-B63F-C6DBE2E12705}"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AB9AC3-F9B5-4485-B71B-536C5DCA9AAA}" type="slidenum">
              <a:rPr lang="en-US" smtClean="0"/>
              <a:t>‹#›</a:t>
            </a:fld>
            <a:endParaRPr lang="en-US"/>
          </a:p>
        </p:txBody>
      </p:sp>
    </p:spTree>
    <p:extLst>
      <p:ext uri="{BB962C8B-B14F-4D97-AF65-F5344CB8AC3E}">
        <p14:creationId xmlns:p14="http://schemas.microsoft.com/office/powerpoint/2010/main" val="896973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E41255-9FA1-4504-B63F-C6DBE2E12705}"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AB9AC3-F9B5-4485-B71B-536C5DCA9AAA}" type="slidenum">
              <a:rPr lang="en-US" smtClean="0"/>
              <a:t>‹#›</a:t>
            </a:fld>
            <a:endParaRPr lang="en-US"/>
          </a:p>
        </p:txBody>
      </p:sp>
    </p:spTree>
    <p:extLst>
      <p:ext uri="{BB962C8B-B14F-4D97-AF65-F5344CB8AC3E}">
        <p14:creationId xmlns:p14="http://schemas.microsoft.com/office/powerpoint/2010/main" val="58814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E41255-9FA1-4504-B63F-C6DBE2E12705}"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AB9AC3-F9B5-4485-B71B-536C5DCA9AAA}" type="slidenum">
              <a:rPr lang="en-US" smtClean="0"/>
              <a:t>‹#›</a:t>
            </a:fld>
            <a:endParaRPr lang="en-US"/>
          </a:p>
        </p:txBody>
      </p:sp>
    </p:spTree>
    <p:extLst>
      <p:ext uri="{BB962C8B-B14F-4D97-AF65-F5344CB8AC3E}">
        <p14:creationId xmlns:p14="http://schemas.microsoft.com/office/powerpoint/2010/main" val="1351048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E41255-9FA1-4504-B63F-C6DBE2E12705}"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AB9AC3-F9B5-4485-B71B-536C5DCA9AAA}" type="slidenum">
              <a:rPr lang="en-US" smtClean="0"/>
              <a:t>‹#›</a:t>
            </a:fld>
            <a:endParaRPr lang="en-US"/>
          </a:p>
        </p:txBody>
      </p:sp>
    </p:spTree>
    <p:extLst>
      <p:ext uri="{BB962C8B-B14F-4D97-AF65-F5344CB8AC3E}">
        <p14:creationId xmlns:p14="http://schemas.microsoft.com/office/powerpoint/2010/main" val="3537834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E41255-9FA1-4504-B63F-C6DBE2E12705}"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AB9AC3-F9B5-4485-B71B-536C5DCA9AAA}" type="slidenum">
              <a:rPr lang="en-US" smtClean="0"/>
              <a:t>‹#›</a:t>
            </a:fld>
            <a:endParaRPr lang="en-US"/>
          </a:p>
        </p:txBody>
      </p:sp>
    </p:spTree>
    <p:extLst>
      <p:ext uri="{BB962C8B-B14F-4D97-AF65-F5344CB8AC3E}">
        <p14:creationId xmlns:p14="http://schemas.microsoft.com/office/powerpoint/2010/main" val="24768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E41255-9FA1-4504-B63F-C6DBE2E12705}" type="datetimeFigureOut">
              <a:rPr lang="en-US" smtClean="0"/>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AB9AC3-F9B5-4485-B71B-536C5DCA9AAA}" type="slidenum">
              <a:rPr lang="en-US" smtClean="0"/>
              <a:t>‹#›</a:t>
            </a:fld>
            <a:endParaRPr lang="en-US"/>
          </a:p>
        </p:txBody>
      </p:sp>
    </p:spTree>
    <p:extLst>
      <p:ext uri="{BB962C8B-B14F-4D97-AF65-F5344CB8AC3E}">
        <p14:creationId xmlns:p14="http://schemas.microsoft.com/office/powerpoint/2010/main" val="1541960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E41255-9FA1-4504-B63F-C6DBE2E12705}" type="datetimeFigureOut">
              <a:rPr lang="en-US" smtClean="0"/>
              <a:t>11/19/2019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AB9AC3-F9B5-4485-B71B-536C5DCA9AAA}" type="slidenum">
              <a:rPr lang="en-US" smtClean="0"/>
              <a:t>‹#›</a:t>
            </a:fld>
            <a:endParaRPr lang="en-US"/>
          </a:p>
        </p:txBody>
      </p:sp>
    </p:spTree>
    <p:extLst>
      <p:ext uri="{BB962C8B-B14F-4D97-AF65-F5344CB8AC3E}">
        <p14:creationId xmlns:p14="http://schemas.microsoft.com/office/powerpoint/2010/main" val="1766758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E41255-9FA1-4504-B63F-C6DBE2E12705}" type="datetimeFigureOut">
              <a:rPr lang="en-US" smtClean="0"/>
              <a:t>11/19/2019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AB9AC3-F9B5-4485-B71B-536C5DCA9AAA}" type="slidenum">
              <a:rPr lang="en-US" smtClean="0"/>
              <a:t>‹#›</a:t>
            </a:fld>
            <a:endParaRPr lang="en-US"/>
          </a:p>
        </p:txBody>
      </p:sp>
    </p:spTree>
    <p:extLst>
      <p:ext uri="{BB962C8B-B14F-4D97-AF65-F5344CB8AC3E}">
        <p14:creationId xmlns:p14="http://schemas.microsoft.com/office/powerpoint/2010/main" val="3499479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41255-9FA1-4504-B63F-C6DBE2E12705}" type="datetimeFigureOut">
              <a:rPr lang="en-US" smtClean="0"/>
              <a:t>11/19/2019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AB9AC3-F9B5-4485-B71B-536C5DCA9AAA}" type="slidenum">
              <a:rPr lang="en-US" smtClean="0"/>
              <a:t>‹#›</a:t>
            </a:fld>
            <a:endParaRPr lang="en-US"/>
          </a:p>
        </p:txBody>
      </p:sp>
    </p:spTree>
    <p:extLst>
      <p:ext uri="{BB962C8B-B14F-4D97-AF65-F5344CB8AC3E}">
        <p14:creationId xmlns:p14="http://schemas.microsoft.com/office/powerpoint/2010/main" val="3667836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1255-9FA1-4504-B63F-C6DBE2E12705}" type="datetimeFigureOut">
              <a:rPr lang="en-US" smtClean="0"/>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AB9AC3-F9B5-4485-B71B-536C5DCA9AAA}" type="slidenum">
              <a:rPr lang="en-US" smtClean="0"/>
              <a:t>‹#›</a:t>
            </a:fld>
            <a:endParaRPr lang="en-US"/>
          </a:p>
        </p:txBody>
      </p:sp>
    </p:spTree>
    <p:extLst>
      <p:ext uri="{BB962C8B-B14F-4D97-AF65-F5344CB8AC3E}">
        <p14:creationId xmlns:p14="http://schemas.microsoft.com/office/powerpoint/2010/main" val="1606826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1255-9FA1-4504-B63F-C6DBE2E12705}" type="datetimeFigureOut">
              <a:rPr lang="en-US" smtClean="0"/>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AB9AC3-F9B5-4485-B71B-536C5DCA9AAA}" type="slidenum">
              <a:rPr lang="en-US" smtClean="0"/>
              <a:t>‹#›</a:t>
            </a:fld>
            <a:endParaRPr lang="en-US"/>
          </a:p>
        </p:txBody>
      </p:sp>
    </p:spTree>
    <p:extLst>
      <p:ext uri="{BB962C8B-B14F-4D97-AF65-F5344CB8AC3E}">
        <p14:creationId xmlns:p14="http://schemas.microsoft.com/office/powerpoint/2010/main" val="2388276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41255-9FA1-4504-B63F-C6DBE2E12705}" type="datetimeFigureOut">
              <a:rPr lang="en-US" smtClean="0"/>
              <a:t>11/19/2019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AB9AC3-F9B5-4485-B71B-536C5DCA9AAA}" type="slidenum">
              <a:rPr lang="en-US" smtClean="0"/>
              <a:t>‹#›</a:t>
            </a:fld>
            <a:endParaRPr lang="en-US"/>
          </a:p>
        </p:txBody>
      </p:sp>
    </p:spTree>
    <p:extLst>
      <p:ext uri="{BB962C8B-B14F-4D97-AF65-F5344CB8AC3E}">
        <p14:creationId xmlns:p14="http://schemas.microsoft.com/office/powerpoint/2010/main" val="1229196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6LAT1gLMPu4"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Eutrophication</a:t>
            </a:r>
            <a:endParaRPr lang="en-US" dirty="0"/>
          </a:p>
        </p:txBody>
      </p:sp>
    </p:spTree>
    <p:extLst>
      <p:ext uri="{BB962C8B-B14F-4D97-AF65-F5344CB8AC3E}">
        <p14:creationId xmlns:p14="http://schemas.microsoft.com/office/powerpoint/2010/main" val="1018236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1.ibtimes.com/sites/www.ibtimes.com/files/styles/picture_this/public/2011/07/22/135331-green-algae-bloom-clogs-chinas-east-coast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664" y="0"/>
            <a:ext cx="10349345" cy="6855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589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04009"/>
          </a:xfrm>
        </p:spPr>
        <p:txBody>
          <a:bodyPr/>
          <a:lstStyle/>
          <a:p>
            <a:r>
              <a:rPr lang="en-US" dirty="0" smtClean="0"/>
              <a:t>Steps in the eutrophication process</a:t>
            </a:r>
            <a:endParaRPr lang="en-US" dirty="0"/>
          </a:p>
        </p:txBody>
      </p:sp>
      <p:sp>
        <p:nvSpPr>
          <p:cNvPr id="3" name="Content Placeholder 2"/>
          <p:cNvSpPr>
            <a:spLocks noGrp="1"/>
          </p:cNvSpPr>
          <p:nvPr>
            <p:ph idx="1"/>
          </p:nvPr>
        </p:nvSpPr>
        <p:spPr>
          <a:xfrm>
            <a:off x="838200" y="1025525"/>
            <a:ext cx="11353800" cy="5832475"/>
          </a:xfrm>
        </p:spPr>
        <p:txBody>
          <a:bodyPr>
            <a:normAutofit/>
          </a:bodyPr>
          <a:lstStyle/>
          <a:p>
            <a:pPr marL="0" indent="0">
              <a:buNone/>
            </a:pPr>
            <a:r>
              <a:rPr lang="en-US" dirty="0" smtClean="0"/>
              <a:t>Place these steps in the correct order:</a:t>
            </a:r>
          </a:p>
          <a:p>
            <a:pPr marL="0" indent="0">
              <a:lnSpc>
                <a:spcPct val="100000"/>
              </a:lnSpc>
              <a:buNone/>
            </a:pPr>
            <a:r>
              <a:rPr lang="en-US" dirty="0" smtClean="0"/>
              <a:t>____ algae die and are decomposed by bacteria</a:t>
            </a:r>
          </a:p>
          <a:p>
            <a:pPr marL="0" indent="0">
              <a:lnSpc>
                <a:spcPct val="100000"/>
              </a:lnSpc>
              <a:buNone/>
            </a:pPr>
            <a:r>
              <a:rPr lang="en-US" dirty="0" smtClean="0"/>
              <a:t>____ nutrients promote plant growth of phytoplankton, especially algae</a:t>
            </a:r>
          </a:p>
          <a:p>
            <a:pPr marL="0" indent="0">
              <a:lnSpc>
                <a:spcPct val="100000"/>
              </a:lnSpc>
              <a:buNone/>
            </a:pPr>
            <a:r>
              <a:rPr lang="en-US" dirty="0" smtClean="0"/>
              <a:t>____ excessive nutrients (like nitrate and phosphate) from fertilizers, sewage, </a:t>
            </a:r>
          </a:p>
          <a:p>
            <a:pPr marL="0" indent="0">
              <a:lnSpc>
                <a:spcPct val="100000"/>
              </a:lnSpc>
              <a:buNone/>
            </a:pPr>
            <a:r>
              <a:rPr lang="en-US" dirty="0"/>
              <a:t>	</a:t>
            </a:r>
            <a:r>
              <a:rPr lang="en-US" dirty="0" smtClean="0"/>
              <a:t>detergents, etc. are carried by runoff from the land into rivers or lakes</a:t>
            </a:r>
          </a:p>
          <a:p>
            <a:pPr marL="0" indent="0">
              <a:lnSpc>
                <a:spcPct val="100000"/>
              </a:lnSpc>
              <a:buNone/>
            </a:pPr>
            <a:r>
              <a:rPr lang="en-US" dirty="0" smtClean="0"/>
              <a:t>____ an algal bloom occurs and may prevent sunlight from reaching other </a:t>
            </a:r>
          </a:p>
          <a:p>
            <a:pPr marL="0" indent="0">
              <a:lnSpc>
                <a:spcPct val="100000"/>
              </a:lnSpc>
              <a:buNone/>
            </a:pPr>
            <a:r>
              <a:rPr lang="en-US" dirty="0"/>
              <a:t>	</a:t>
            </a:r>
            <a:r>
              <a:rPr lang="en-US" dirty="0" smtClean="0"/>
              <a:t>plants below the water’s surface</a:t>
            </a:r>
          </a:p>
          <a:p>
            <a:pPr marL="0" indent="0">
              <a:lnSpc>
                <a:spcPct val="100000"/>
              </a:lnSpc>
              <a:buNone/>
            </a:pPr>
            <a:r>
              <a:rPr lang="en-US" dirty="0" smtClean="0"/>
              <a:t>____ fish, macroinvertebrates, and other aquatic life forms die</a:t>
            </a:r>
          </a:p>
          <a:p>
            <a:pPr marL="0" indent="0">
              <a:lnSpc>
                <a:spcPct val="100000"/>
              </a:lnSpc>
              <a:buNone/>
            </a:pPr>
            <a:r>
              <a:rPr lang="en-US" dirty="0" smtClean="0"/>
              <a:t>____ there is a decrease in dissolved oxygen levels due to an overabundance </a:t>
            </a:r>
          </a:p>
          <a:p>
            <a:pPr marL="0" indent="0">
              <a:lnSpc>
                <a:spcPct val="100000"/>
              </a:lnSpc>
              <a:buNone/>
            </a:pPr>
            <a:r>
              <a:rPr lang="en-US" dirty="0"/>
              <a:t>	</a:t>
            </a:r>
            <a:r>
              <a:rPr lang="en-US" dirty="0" smtClean="0"/>
              <a:t>of bacteria</a:t>
            </a:r>
            <a:endParaRPr lang="en-US" dirty="0"/>
          </a:p>
        </p:txBody>
      </p:sp>
      <p:cxnSp>
        <p:nvCxnSpPr>
          <p:cNvPr id="5" name="Straight Connector 4"/>
          <p:cNvCxnSpPr/>
          <p:nvPr/>
        </p:nvCxnSpPr>
        <p:spPr>
          <a:xfrm flipV="1">
            <a:off x="0" y="2047011"/>
            <a:ext cx="12192000" cy="10391"/>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0" y="2604656"/>
            <a:ext cx="12192000" cy="1039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0" y="3636820"/>
            <a:ext cx="12192000" cy="1039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0" y="4759038"/>
            <a:ext cx="12192000" cy="103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0" y="5340929"/>
            <a:ext cx="12192000" cy="10391"/>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35182" y="2514233"/>
            <a:ext cx="692727" cy="707886"/>
          </a:xfrm>
          <a:prstGeom prst="rect">
            <a:avLst/>
          </a:prstGeom>
          <a:noFill/>
        </p:spPr>
        <p:txBody>
          <a:bodyPr wrap="square" rtlCol="0">
            <a:spAutoFit/>
          </a:bodyPr>
          <a:lstStyle/>
          <a:p>
            <a:pPr algn="ctr"/>
            <a:r>
              <a:rPr lang="en-US" sz="4000" dirty="0" smtClean="0">
                <a:solidFill>
                  <a:srgbClr val="FF0000"/>
                </a:solidFill>
              </a:rPr>
              <a:t>1</a:t>
            </a:r>
            <a:endParaRPr lang="en-US" sz="4000" dirty="0">
              <a:solidFill>
                <a:srgbClr val="FF0000"/>
              </a:solidFill>
            </a:endParaRPr>
          </a:p>
        </p:txBody>
      </p:sp>
      <p:sp>
        <p:nvSpPr>
          <p:cNvPr id="12" name="TextBox 11"/>
          <p:cNvSpPr txBox="1"/>
          <p:nvPr/>
        </p:nvSpPr>
        <p:spPr>
          <a:xfrm>
            <a:off x="935181" y="1925782"/>
            <a:ext cx="692727" cy="707886"/>
          </a:xfrm>
          <a:prstGeom prst="rect">
            <a:avLst/>
          </a:prstGeom>
          <a:noFill/>
        </p:spPr>
        <p:txBody>
          <a:bodyPr wrap="square" rtlCol="0">
            <a:spAutoFit/>
          </a:bodyPr>
          <a:lstStyle/>
          <a:p>
            <a:pPr algn="ctr"/>
            <a:r>
              <a:rPr lang="en-US" sz="4000" dirty="0" smtClean="0">
                <a:solidFill>
                  <a:srgbClr val="FF0000"/>
                </a:solidFill>
              </a:rPr>
              <a:t>2</a:t>
            </a:r>
            <a:endParaRPr lang="en-US" sz="4000" dirty="0">
              <a:solidFill>
                <a:srgbClr val="FF0000"/>
              </a:solidFill>
            </a:endParaRPr>
          </a:p>
        </p:txBody>
      </p:sp>
      <p:sp>
        <p:nvSpPr>
          <p:cNvPr id="13" name="TextBox 12"/>
          <p:cNvSpPr txBox="1"/>
          <p:nvPr/>
        </p:nvSpPr>
        <p:spPr>
          <a:xfrm>
            <a:off x="935181" y="3587819"/>
            <a:ext cx="692727" cy="707886"/>
          </a:xfrm>
          <a:prstGeom prst="rect">
            <a:avLst/>
          </a:prstGeom>
          <a:noFill/>
        </p:spPr>
        <p:txBody>
          <a:bodyPr wrap="square" rtlCol="0">
            <a:spAutoFit/>
          </a:bodyPr>
          <a:lstStyle/>
          <a:p>
            <a:pPr algn="ctr"/>
            <a:r>
              <a:rPr lang="en-US" sz="4000" dirty="0" smtClean="0">
                <a:solidFill>
                  <a:srgbClr val="FF0000"/>
                </a:solidFill>
              </a:rPr>
              <a:t>3</a:t>
            </a:r>
            <a:endParaRPr lang="en-US" sz="4000" dirty="0">
              <a:solidFill>
                <a:srgbClr val="FF0000"/>
              </a:solidFill>
            </a:endParaRPr>
          </a:p>
        </p:txBody>
      </p:sp>
      <p:sp>
        <p:nvSpPr>
          <p:cNvPr id="14" name="TextBox 13"/>
          <p:cNvSpPr txBox="1"/>
          <p:nvPr/>
        </p:nvSpPr>
        <p:spPr>
          <a:xfrm>
            <a:off x="935180" y="1367342"/>
            <a:ext cx="692727" cy="707886"/>
          </a:xfrm>
          <a:prstGeom prst="rect">
            <a:avLst/>
          </a:prstGeom>
          <a:noFill/>
        </p:spPr>
        <p:txBody>
          <a:bodyPr wrap="square" rtlCol="0">
            <a:spAutoFit/>
          </a:bodyPr>
          <a:lstStyle/>
          <a:p>
            <a:pPr algn="ctr"/>
            <a:r>
              <a:rPr lang="en-US" sz="4000" dirty="0" smtClean="0">
                <a:solidFill>
                  <a:srgbClr val="FF0000"/>
                </a:solidFill>
              </a:rPr>
              <a:t>4</a:t>
            </a:r>
            <a:endParaRPr lang="en-US" sz="4000" dirty="0">
              <a:solidFill>
                <a:srgbClr val="FF0000"/>
              </a:solidFill>
            </a:endParaRPr>
          </a:p>
        </p:txBody>
      </p:sp>
      <p:sp>
        <p:nvSpPr>
          <p:cNvPr id="15" name="TextBox 14"/>
          <p:cNvSpPr txBox="1"/>
          <p:nvPr/>
        </p:nvSpPr>
        <p:spPr>
          <a:xfrm>
            <a:off x="935180" y="5249856"/>
            <a:ext cx="692727" cy="707886"/>
          </a:xfrm>
          <a:prstGeom prst="rect">
            <a:avLst/>
          </a:prstGeom>
          <a:noFill/>
        </p:spPr>
        <p:txBody>
          <a:bodyPr wrap="square" rtlCol="0">
            <a:spAutoFit/>
          </a:bodyPr>
          <a:lstStyle/>
          <a:p>
            <a:pPr algn="ctr"/>
            <a:r>
              <a:rPr lang="en-US" sz="4000" dirty="0" smtClean="0">
                <a:solidFill>
                  <a:srgbClr val="FF0000"/>
                </a:solidFill>
              </a:rPr>
              <a:t>5</a:t>
            </a:r>
            <a:endParaRPr lang="en-US" sz="4000" dirty="0">
              <a:solidFill>
                <a:srgbClr val="FF0000"/>
              </a:solidFill>
            </a:endParaRPr>
          </a:p>
        </p:txBody>
      </p:sp>
      <p:sp>
        <p:nvSpPr>
          <p:cNvPr id="16" name="TextBox 15"/>
          <p:cNvSpPr txBox="1"/>
          <p:nvPr/>
        </p:nvSpPr>
        <p:spPr>
          <a:xfrm>
            <a:off x="935179" y="4707514"/>
            <a:ext cx="692727" cy="707886"/>
          </a:xfrm>
          <a:prstGeom prst="rect">
            <a:avLst/>
          </a:prstGeom>
          <a:noFill/>
        </p:spPr>
        <p:txBody>
          <a:bodyPr wrap="square" rtlCol="0">
            <a:spAutoFit/>
          </a:bodyPr>
          <a:lstStyle/>
          <a:p>
            <a:pPr algn="ctr"/>
            <a:r>
              <a:rPr lang="en-US" sz="4000" dirty="0" smtClean="0">
                <a:solidFill>
                  <a:srgbClr val="FF0000"/>
                </a:solidFill>
              </a:rPr>
              <a:t>6</a:t>
            </a:r>
            <a:endParaRPr lang="en-US" sz="4000" dirty="0">
              <a:solidFill>
                <a:srgbClr val="FF0000"/>
              </a:solidFill>
            </a:endParaRPr>
          </a:p>
        </p:txBody>
      </p:sp>
    </p:spTree>
    <p:extLst>
      <p:ext uri="{BB962C8B-B14F-4D97-AF65-F5344CB8AC3E}">
        <p14:creationId xmlns:p14="http://schemas.microsoft.com/office/powerpoint/2010/main" val="245594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90"/>
                                          </p:val>
                                        </p:tav>
                                        <p:tav tm="100000">
                                          <p:val>
                                            <p:fltVal val="0"/>
                                          </p:val>
                                        </p:tav>
                                      </p:tavLst>
                                    </p:anim>
                                    <p:animEffect transition="in" filter="fade">
                                      <p:cBhvr>
                                        <p:cTn id="18" dur="1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fltVal val="0"/>
                                          </p:val>
                                        </p:tav>
                                        <p:tav tm="100000">
                                          <p:val>
                                            <p:strVal val="#ppt_w"/>
                                          </p:val>
                                        </p:tav>
                                      </p:tavLst>
                                    </p:anim>
                                    <p:anim calcmode="lin" valueType="num">
                                      <p:cBhvr>
                                        <p:cTn id="24" dur="1000" fill="hold"/>
                                        <p:tgtEl>
                                          <p:spTgt spid="13"/>
                                        </p:tgtEl>
                                        <p:attrNameLst>
                                          <p:attrName>ppt_h</p:attrName>
                                        </p:attrNameLst>
                                      </p:cBhvr>
                                      <p:tavLst>
                                        <p:tav tm="0">
                                          <p:val>
                                            <p:fltVal val="0"/>
                                          </p:val>
                                        </p:tav>
                                        <p:tav tm="100000">
                                          <p:val>
                                            <p:strVal val="#ppt_h"/>
                                          </p:val>
                                        </p:tav>
                                      </p:tavLst>
                                    </p:anim>
                                    <p:anim calcmode="lin" valueType="num">
                                      <p:cBhvr>
                                        <p:cTn id="25" dur="1000" fill="hold"/>
                                        <p:tgtEl>
                                          <p:spTgt spid="13"/>
                                        </p:tgtEl>
                                        <p:attrNameLst>
                                          <p:attrName>style.rotation</p:attrName>
                                        </p:attrNameLst>
                                      </p:cBhvr>
                                      <p:tavLst>
                                        <p:tav tm="0">
                                          <p:val>
                                            <p:fltVal val="90"/>
                                          </p:val>
                                        </p:tav>
                                        <p:tav tm="100000">
                                          <p:val>
                                            <p:fltVal val="0"/>
                                          </p:val>
                                        </p:tav>
                                      </p:tavLst>
                                    </p:anim>
                                    <p:animEffect transition="in" filter="fade">
                                      <p:cBhvr>
                                        <p:cTn id="26" dur="1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fltVal val="0"/>
                                          </p:val>
                                        </p:tav>
                                        <p:tav tm="100000">
                                          <p:val>
                                            <p:strVal val="#ppt_w"/>
                                          </p:val>
                                        </p:tav>
                                      </p:tavLst>
                                    </p:anim>
                                    <p:anim calcmode="lin" valueType="num">
                                      <p:cBhvr>
                                        <p:cTn id="32" dur="1000" fill="hold"/>
                                        <p:tgtEl>
                                          <p:spTgt spid="14"/>
                                        </p:tgtEl>
                                        <p:attrNameLst>
                                          <p:attrName>ppt_h</p:attrName>
                                        </p:attrNameLst>
                                      </p:cBhvr>
                                      <p:tavLst>
                                        <p:tav tm="0">
                                          <p:val>
                                            <p:fltVal val="0"/>
                                          </p:val>
                                        </p:tav>
                                        <p:tav tm="100000">
                                          <p:val>
                                            <p:strVal val="#ppt_h"/>
                                          </p:val>
                                        </p:tav>
                                      </p:tavLst>
                                    </p:anim>
                                    <p:anim calcmode="lin" valueType="num">
                                      <p:cBhvr>
                                        <p:cTn id="33" dur="1000" fill="hold"/>
                                        <p:tgtEl>
                                          <p:spTgt spid="14"/>
                                        </p:tgtEl>
                                        <p:attrNameLst>
                                          <p:attrName>style.rotation</p:attrName>
                                        </p:attrNameLst>
                                      </p:cBhvr>
                                      <p:tavLst>
                                        <p:tav tm="0">
                                          <p:val>
                                            <p:fltVal val="90"/>
                                          </p:val>
                                        </p:tav>
                                        <p:tav tm="100000">
                                          <p:val>
                                            <p:fltVal val="0"/>
                                          </p:val>
                                        </p:tav>
                                      </p:tavLst>
                                    </p:anim>
                                    <p:animEffect transition="in" filter="fade">
                                      <p:cBhvr>
                                        <p:cTn id="34" dur="10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ppt_w</p:attrName>
                                        </p:attrNameLst>
                                      </p:cBhvr>
                                      <p:tavLst>
                                        <p:tav tm="0">
                                          <p:val>
                                            <p:fltVal val="0"/>
                                          </p:val>
                                        </p:tav>
                                        <p:tav tm="100000">
                                          <p:val>
                                            <p:strVal val="#ppt_w"/>
                                          </p:val>
                                        </p:tav>
                                      </p:tavLst>
                                    </p:anim>
                                    <p:anim calcmode="lin" valueType="num">
                                      <p:cBhvr>
                                        <p:cTn id="40" dur="1000" fill="hold"/>
                                        <p:tgtEl>
                                          <p:spTgt spid="15"/>
                                        </p:tgtEl>
                                        <p:attrNameLst>
                                          <p:attrName>ppt_h</p:attrName>
                                        </p:attrNameLst>
                                      </p:cBhvr>
                                      <p:tavLst>
                                        <p:tav tm="0">
                                          <p:val>
                                            <p:fltVal val="0"/>
                                          </p:val>
                                        </p:tav>
                                        <p:tav tm="100000">
                                          <p:val>
                                            <p:strVal val="#ppt_h"/>
                                          </p:val>
                                        </p:tav>
                                      </p:tavLst>
                                    </p:anim>
                                    <p:anim calcmode="lin" valueType="num">
                                      <p:cBhvr>
                                        <p:cTn id="41" dur="1000" fill="hold"/>
                                        <p:tgtEl>
                                          <p:spTgt spid="15"/>
                                        </p:tgtEl>
                                        <p:attrNameLst>
                                          <p:attrName>style.rotation</p:attrName>
                                        </p:attrNameLst>
                                      </p:cBhvr>
                                      <p:tavLst>
                                        <p:tav tm="0">
                                          <p:val>
                                            <p:fltVal val="90"/>
                                          </p:val>
                                        </p:tav>
                                        <p:tav tm="100000">
                                          <p:val>
                                            <p:fltVal val="0"/>
                                          </p:val>
                                        </p:tav>
                                      </p:tavLst>
                                    </p:anim>
                                    <p:animEffect transition="in" filter="fade">
                                      <p:cBhvr>
                                        <p:cTn id="42" dur="10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1000" fill="hold"/>
                                        <p:tgtEl>
                                          <p:spTgt spid="16"/>
                                        </p:tgtEl>
                                        <p:attrNameLst>
                                          <p:attrName>ppt_w</p:attrName>
                                        </p:attrNameLst>
                                      </p:cBhvr>
                                      <p:tavLst>
                                        <p:tav tm="0">
                                          <p:val>
                                            <p:fltVal val="0"/>
                                          </p:val>
                                        </p:tav>
                                        <p:tav tm="100000">
                                          <p:val>
                                            <p:strVal val="#ppt_w"/>
                                          </p:val>
                                        </p:tav>
                                      </p:tavLst>
                                    </p:anim>
                                    <p:anim calcmode="lin" valueType="num">
                                      <p:cBhvr>
                                        <p:cTn id="48" dur="1000" fill="hold"/>
                                        <p:tgtEl>
                                          <p:spTgt spid="16"/>
                                        </p:tgtEl>
                                        <p:attrNameLst>
                                          <p:attrName>ppt_h</p:attrName>
                                        </p:attrNameLst>
                                      </p:cBhvr>
                                      <p:tavLst>
                                        <p:tav tm="0">
                                          <p:val>
                                            <p:fltVal val="0"/>
                                          </p:val>
                                        </p:tav>
                                        <p:tav tm="100000">
                                          <p:val>
                                            <p:strVal val="#ppt_h"/>
                                          </p:val>
                                        </p:tav>
                                      </p:tavLst>
                                    </p:anim>
                                    <p:anim calcmode="lin" valueType="num">
                                      <p:cBhvr>
                                        <p:cTn id="49" dur="1000" fill="hold"/>
                                        <p:tgtEl>
                                          <p:spTgt spid="16"/>
                                        </p:tgtEl>
                                        <p:attrNameLst>
                                          <p:attrName>style.rotation</p:attrName>
                                        </p:attrNameLst>
                                      </p:cBhvr>
                                      <p:tavLst>
                                        <p:tav tm="0">
                                          <p:val>
                                            <p:fltVal val="90"/>
                                          </p:val>
                                        </p:tav>
                                        <p:tav tm="100000">
                                          <p:val>
                                            <p:fltVal val="0"/>
                                          </p:val>
                                        </p:tav>
                                      </p:tavLst>
                                    </p:anim>
                                    <p:animEffect transition="in" filter="fade">
                                      <p:cBhvr>
                                        <p:cTn id="5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91" y="0"/>
            <a:ext cx="11297592" cy="6858000"/>
          </a:xfrm>
          <a:prstGeom prst="rect">
            <a:avLst/>
          </a:prstGeom>
        </p:spPr>
      </p:pic>
    </p:spTree>
    <p:extLst>
      <p:ext uri="{BB962C8B-B14F-4D97-AF65-F5344CB8AC3E}">
        <p14:creationId xmlns:p14="http://schemas.microsoft.com/office/powerpoint/2010/main" val="3431311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bt.blob.core.windows.net/storyboards/v1621335/eutrophic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111" y="0"/>
            <a:ext cx="10204162" cy="70146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22218" y="2701636"/>
            <a:ext cx="3044537" cy="5091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493923" y="2654876"/>
            <a:ext cx="3044537" cy="5091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865628" y="2654875"/>
            <a:ext cx="3044537" cy="5091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46018" y="6168736"/>
            <a:ext cx="3044537" cy="5091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402281" y="6179127"/>
            <a:ext cx="3044537" cy="5091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890451" y="6153148"/>
            <a:ext cx="3044537" cy="5091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0220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Setup</a:t>
            </a:r>
            <a:endParaRPr lang="en-US" dirty="0"/>
          </a:p>
        </p:txBody>
      </p:sp>
      <p:pic>
        <p:nvPicPr>
          <p:cNvPr id="1026" name="Picture 2" descr="http://www.timvandevall.com/wp-content/uploads/2013/10/Printable-Notebook-Paper-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3481" y="1785558"/>
            <a:ext cx="6570519" cy="50724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58837" y="1995054"/>
            <a:ext cx="5704608" cy="523220"/>
          </a:xfrm>
          <a:prstGeom prst="rect">
            <a:avLst/>
          </a:prstGeom>
          <a:noFill/>
        </p:spPr>
        <p:txBody>
          <a:bodyPr wrap="square" rtlCol="0">
            <a:spAutoFit/>
          </a:bodyPr>
          <a:lstStyle/>
          <a:p>
            <a:pPr algn="ctr"/>
            <a:r>
              <a:rPr lang="en-US" sz="2800" dirty="0" smtClean="0">
                <a:latin typeface="MV Boli" panose="02000500030200090000" pitchFamily="2" charset="0"/>
                <a:cs typeface="MV Boli" panose="02000500030200090000" pitchFamily="2" charset="0"/>
              </a:rPr>
              <a:t>Eutrophication</a:t>
            </a:r>
            <a:endParaRPr lang="en-US" sz="2800" dirty="0">
              <a:latin typeface="MV Boli" panose="02000500030200090000" pitchFamily="2" charset="0"/>
              <a:cs typeface="MV Boli" panose="02000500030200090000" pitchFamily="2" charset="0"/>
            </a:endParaRPr>
          </a:p>
        </p:txBody>
      </p:sp>
      <p:sp>
        <p:nvSpPr>
          <p:cNvPr id="6" name="TextBox 5"/>
          <p:cNvSpPr txBox="1"/>
          <p:nvPr/>
        </p:nvSpPr>
        <p:spPr>
          <a:xfrm>
            <a:off x="3075710" y="2679489"/>
            <a:ext cx="1340427" cy="523220"/>
          </a:xfrm>
          <a:prstGeom prst="rect">
            <a:avLst/>
          </a:prstGeom>
          <a:noFill/>
        </p:spPr>
        <p:txBody>
          <a:bodyPr wrap="square" rtlCol="0">
            <a:spAutoFit/>
          </a:bodyPr>
          <a:lstStyle/>
          <a:p>
            <a:pPr algn="ctr"/>
            <a:r>
              <a:rPr lang="en-US" sz="2800" dirty="0" smtClean="0">
                <a:latin typeface="MV Boli" panose="02000500030200090000" pitchFamily="2" charset="0"/>
                <a:cs typeface="MV Boli" panose="02000500030200090000" pitchFamily="2" charset="0"/>
              </a:rPr>
              <a:t>Notes:</a:t>
            </a:r>
            <a:endParaRPr lang="en-US" sz="2800" dirty="0">
              <a:latin typeface="MV Boli" panose="02000500030200090000" pitchFamily="2" charset="0"/>
              <a:cs typeface="MV Boli" panose="02000500030200090000" pitchFamily="2" charset="0"/>
            </a:endParaRPr>
          </a:p>
        </p:txBody>
      </p:sp>
      <p:sp>
        <p:nvSpPr>
          <p:cNvPr id="7" name="TextBox 6"/>
          <p:cNvSpPr txBox="1"/>
          <p:nvPr/>
        </p:nvSpPr>
        <p:spPr>
          <a:xfrm>
            <a:off x="3075710" y="4426527"/>
            <a:ext cx="2899064" cy="523220"/>
          </a:xfrm>
          <a:prstGeom prst="rect">
            <a:avLst/>
          </a:prstGeom>
          <a:noFill/>
        </p:spPr>
        <p:txBody>
          <a:bodyPr wrap="square" rtlCol="0">
            <a:spAutoFit/>
          </a:bodyPr>
          <a:lstStyle/>
          <a:p>
            <a:r>
              <a:rPr lang="en-US" sz="2800" dirty="0" smtClean="0">
                <a:latin typeface="MV Boli" panose="02000500030200090000" pitchFamily="2" charset="0"/>
                <a:cs typeface="MV Boli" panose="02000500030200090000" pitchFamily="2" charset="0"/>
              </a:rPr>
              <a:t>My Definition:</a:t>
            </a:r>
            <a:endParaRPr lang="en-US" sz="2800" dirty="0">
              <a:latin typeface="MV Boli" panose="02000500030200090000" pitchFamily="2" charset="0"/>
              <a:cs typeface="MV Boli" panose="02000500030200090000" pitchFamily="2" charset="0"/>
            </a:endParaRPr>
          </a:p>
        </p:txBody>
      </p:sp>
      <p:sp>
        <p:nvSpPr>
          <p:cNvPr id="8" name="TextBox 7"/>
          <p:cNvSpPr txBox="1"/>
          <p:nvPr/>
        </p:nvSpPr>
        <p:spPr>
          <a:xfrm>
            <a:off x="7076209" y="1572229"/>
            <a:ext cx="2067791" cy="307777"/>
          </a:xfrm>
          <a:prstGeom prst="rect">
            <a:avLst/>
          </a:prstGeom>
          <a:noFill/>
        </p:spPr>
        <p:txBody>
          <a:bodyPr wrap="square" rtlCol="0">
            <a:spAutoFit/>
          </a:bodyPr>
          <a:lstStyle/>
          <a:p>
            <a:pPr algn="r"/>
            <a:r>
              <a:rPr lang="en-US" sz="1400" dirty="0" smtClean="0">
                <a:latin typeface="MV Boli" panose="02000500030200090000" pitchFamily="2" charset="0"/>
                <a:cs typeface="MV Boli" panose="02000500030200090000" pitchFamily="2" charset="0"/>
              </a:rPr>
              <a:t>Date ________ pg. ___</a:t>
            </a:r>
            <a:endParaRPr lang="en-US" sz="1400" dirty="0">
              <a:latin typeface="MV Boli" panose="02000500030200090000" pitchFamily="2" charset="0"/>
              <a:cs typeface="MV Boli" panose="02000500030200090000" pitchFamily="2" charset="0"/>
            </a:endParaRPr>
          </a:p>
        </p:txBody>
      </p:sp>
      <p:sp>
        <p:nvSpPr>
          <p:cNvPr id="3" name="TextBox 2"/>
          <p:cNvSpPr txBox="1"/>
          <p:nvPr/>
        </p:nvSpPr>
        <p:spPr>
          <a:xfrm>
            <a:off x="9865217" y="5705341"/>
            <a:ext cx="1609859" cy="584775"/>
          </a:xfrm>
          <a:prstGeom prst="rect">
            <a:avLst/>
          </a:prstGeom>
          <a:noFill/>
        </p:spPr>
        <p:txBody>
          <a:bodyPr wrap="square" rtlCol="0">
            <a:spAutoFit/>
          </a:bodyPr>
          <a:lstStyle/>
          <a:p>
            <a:pPr algn="ctr"/>
            <a:r>
              <a:rPr lang="en-US" sz="3200" dirty="0" smtClean="0">
                <a:hlinkClick r:id="rId3"/>
              </a:rPr>
              <a:t>Video</a:t>
            </a:r>
            <a:endParaRPr lang="en-US" dirty="0"/>
          </a:p>
        </p:txBody>
      </p:sp>
    </p:spTree>
    <p:extLst>
      <p:ext uri="{BB962C8B-B14F-4D97-AF65-F5344CB8AC3E}">
        <p14:creationId xmlns:p14="http://schemas.microsoft.com/office/powerpoint/2010/main" val="4089551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Definition – 1</a:t>
            </a:r>
            <a:r>
              <a:rPr lang="en-US" baseline="30000" dirty="0" smtClean="0"/>
              <a:t>st</a:t>
            </a:r>
            <a:r>
              <a:rPr lang="en-US" dirty="0" smtClean="0"/>
              <a:t> Core</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Eutrophication is a process that happens when water has too many nutrients from fertilizer runoff into water creating algal blooms causing a lack of sunlight to reach the bottom of the water; bacteria will grow and use up most of the oxygen and other organisms will die.</a:t>
            </a:r>
            <a:endParaRPr lang="en-US" sz="3600" dirty="0"/>
          </a:p>
        </p:txBody>
      </p:sp>
    </p:spTree>
    <p:extLst>
      <p:ext uri="{BB962C8B-B14F-4D97-AF65-F5344CB8AC3E}">
        <p14:creationId xmlns:p14="http://schemas.microsoft.com/office/powerpoint/2010/main" val="1576201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Definition – 2</a:t>
            </a:r>
            <a:r>
              <a:rPr lang="en-US" baseline="30000" dirty="0" smtClean="0"/>
              <a:t>nd</a:t>
            </a:r>
            <a:r>
              <a:rPr lang="en-US" dirty="0" smtClean="0"/>
              <a:t> Core</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Eutrophication is a process when nitrate and phosphate are washed into a river and these nutrients produce rapid algae growth which causes an algal bloom which can reduce sunlight for plants below the surface of the water; plants will die and bacteria will consume the decaying organisms using up most of the oxygen in the water causing other organisms in the water to die.</a:t>
            </a:r>
            <a:endParaRPr lang="en-US" sz="3600" dirty="0"/>
          </a:p>
        </p:txBody>
      </p:sp>
    </p:spTree>
    <p:extLst>
      <p:ext uri="{BB962C8B-B14F-4D97-AF65-F5344CB8AC3E}">
        <p14:creationId xmlns:p14="http://schemas.microsoft.com/office/powerpoint/2010/main" val="2456716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Definition – 3rd Core</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Eutrophication occurs when fertilizers leak into the water and add too many nutrients into the water, this causes algae to grow and may block sunlight from plants below the water’s surface; plants will die and be eaten by bacteria which use up most of the dissolved oxygen causing all other organisms to die.</a:t>
            </a:r>
            <a:endParaRPr lang="en-US" sz="3600" dirty="0"/>
          </a:p>
        </p:txBody>
      </p:sp>
    </p:spTree>
    <p:extLst>
      <p:ext uri="{BB962C8B-B14F-4D97-AF65-F5344CB8AC3E}">
        <p14:creationId xmlns:p14="http://schemas.microsoft.com/office/powerpoint/2010/main" val="2355704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Definition – 4th Core</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Eutrophication is when too many nutrients are added to lakes and streams causing algae to be created and eat up most of the nutrients; this algae floats to the top of the water blocking out the sun from plants below the surface; plants will die and be eaten by bacteria which use up the oxygen in the water (becoming anoxic) all other organisms will die.</a:t>
            </a:r>
            <a:endParaRPr lang="en-US" sz="3600" dirty="0"/>
          </a:p>
        </p:txBody>
      </p:sp>
    </p:spTree>
    <p:extLst>
      <p:ext uri="{BB962C8B-B14F-4D97-AF65-F5344CB8AC3E}">
        <p14:creationId xmlns:p14="http://schemas.microsoft.com/office/powerpoint/2010/main" val="2703119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Science Definition</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Eutrophication is the excess buildup of </a:t>
            </a:r>
            <a:r>
              <a:rPr lang="en-US" sz="3600" dirty="0"/>
              <a:t>nutrients </a:t>
            </a:r>
            <a:r>
              <a:rPr lang="en-US" sz="3600" dirty="0" smtClean="0"/>
              <a:t>(frequently due to runoff from land) in </a:t>
            </a:r>
            <a:r>
              <a:rPr lang="en-US" sz="3600" dirty="0"/>
              <a:t>a </a:t>
            </a:r>
            <a:r>
              <a:rPr lang="en-US" sz="3600" dirty="0" smtClean="0"/>
              <a:t>body </a:t>
            </a:r>
            <a:r>
              <a:rPr lang="en-US" sz="3600" dirty="0"/>
              <a:t>of </a:t>
            </a:r>
            <a:r>
              <a:rPr lang="en-US" sz="3600" dirty="0" smtClean="0"/>
              <a:t>water which </a:t>
            </a:r>
            <a:r>
              <a:rPr lang="en-US" sz="3600" dirty="0"/>
              <a:t>causes </a:t>
            </a:r>
            <a:r>
              <a:rPr lang="en-US" sz="3600" dirty="0" smtClean="0"/>
              <a:t>rapid growth </a:t>
            </a:r>
            <a:r>
              <a:rPr lang="en-US" sz="3600" dirty="0"/>
              <a:t>of plant life and death of animal life from lack of </a:t>
            </a:r>
            <a:r>
              <a:rPr lang="en-US" sz="3600" dirty="0" smtClean="0"/>
              <a:t>oxygen.</a:t>
            </a:r>
            <a:endParaRPr lang="en-US" sz="3600" dirty="0"/>
          </a:p>
        </p:txBody>
      </p:sp>
    </p:spTree>
    <p:extLst>
      <p:ext uri="{BB962C8B-B14F-4D97-AF65-F5344CB8AC3E}">
        <p14:creationId xmlns:p14="http://schemas.microsoft.com/office/powerpoint/2010/main" val="3540127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theeutrophysolution.com/wp-content/uploads/2013/07/Untreated-Treat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25116"/>
            <a:ext cx="12309510" cy="4676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635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atic01.nyt.com/images/2013/07/06/global-home/06china_1/06china_1-article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837" y="0"/>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306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TotalTime>
  <Words>367</Words>
  <Application>Microsoft Office PowerPoint</Application>
  <PresentationFormat>Widescreen</PresentationFormat>
  <Paragraphs>34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MV Boli</vt:lpstr>
      <vt:lpstr>Office Theme</vt:lpstr>
      <vt:lpstr>Eutrophication</vt:lpstr>
      <vt:lpstr>Paper Setup</vt:lpstr>
      <vt:lpstr>Class Definition – 1st Core</vt:lpstr>
      <vt:lpstr>Class Definition – 2nd Core</vt:lpstr>
      <vt:lpstr>Class Definition – 3rd Core</vt:lpstr>
      <vt:lpstr>Class Definition – 4th Core</vt:lpstr>
      <vt:lpstr>Formal Science Definition</vt:lpstr>
      <vt:lpstr>PowerPoint Presentation</vt:lpstr>
      <vt:lpstr>PowerPoint Presentation</vt:lpstr>
      <vt:lpstr>PowerPoint Presentation</vt:lpstr>
      <vt:lpstr>Steps in the eutrophication process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Eutrophication</dc:title>
  <dc:creator>Zachary Yoder</dc:creator>
  <cp:lastModifiedBy>TBasaldu</cp:lastModifiedBy>
  <cp:revision>12</cp:revision>
  <dcterms:created xsi:type="dcterms:W3CDTF">2015-10-07T00:26:21Z</dcterms:created>
  <dcterms:modified xsi:type="dcterms:W3CDTF">2019-11-19T14:35:03Z</dcterms:modified>
</cp:coreProperties>
</file>